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1" r:id="rId7"/>
    <p:sldId id="269" r:id="rId8"/>
    <p:sldId id="270" r:id="rId9"/>
    <p:sldId id="262" r:id="rId10"/>
    <p:sldId id="263" r:id="rId11"/>
    <p:sldId id="264" r:id="rId12"/>
    <p:sldId id="265" r:id="rId13"/>
    <p:sldId id="271" r:id="rId14"/>
    <p:sldId id="266" r:id="rId15"/>
    <p:sldId id="267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 autoAdjust="0"/>
    <p:restoredTop sz="93973" autoAdjust="0"/>
  </p:normalViewPr>
  <p:slideViewPr>
    <p:cSldViewPr>
      <p:cViewPr varScale="1">
        <p:scale>
          <a:sx n="91" d="100"/>
          <a:sy n="91" d="100"/>
        </p:scale>
        <p:origin x="-125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472DD5C-B6A9-4714-908F-0B8F74738B98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1C90DE-A98B-4173-B17E-434F189FC4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2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193366E8-8A22-4400-BBA2-8D322280A6E8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3792D2CF-A01B-4515-8B40-3DC3425826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1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hape 20"/>
          <p:cNvSpPr>
            <a:spLocks noGrp="1"/>
          </p:cNvSpPr>
          <p:nvPr>
            <p:ph type="title"/>
          </p:nvPr>
        </p:nvSpPr>
        <p:spPr>
          <a:xfrm>
            <a:off x="704850" y="4495800"/>
            <a:ext cx="7772400" cy="1362075"/>
          </a:xfrm>
          <a:prstGeom prst="rect">
            <a:avLst/>
          </a:prstGeom>
        </p:spPr>
        <p:txBody>
          <a:bodyPr anchor="t"/>
          <a:lstStyle>
            <a:lvl1pPr algn="ctr">
              <a:defRPr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67000"/>
            <a:ext cx="6400800" cy="1752600"/>
          </a:xfrm>
        </p:spPr>
        <p:txBody>
          <a:bodyPr anchor="b" anchorCtr="0"/>
          <a:lstStyle>
            <a:lvl1pPr marL="0" indent="0" algn="ctr">
              <a:buNone/>
              <a:defRPr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>
              <a:defRPr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1"/>
            <a:ext cx="5111750" cy="452596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0201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506538"/>
            <a:chOff x="0" y="0"/>
            <a:chExt cx="9144000" cy="1506538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11">
              <a:duotone>
                <a:schemeClr val="accent1"/>
                <a:srgbClr val="FFFFFF"/>
              </a:duotone>
            </a:blip>
            <a:srcRect/>
            <a:stretch>
              <a:fillRect/>
            </a:stretch>
          </p:blipFill>
          <p:spPr>
            <a:xfrm>
              <a:off x="0" y="1"/>
              <a:ext cx="9144000" cy="141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 userDrawn="1"/>
          </p:nvSpPr>
          <p:spPr>
            <a:xfrm>
              <a:off x="0" y="0"/>
              <a:ext cx="9144000" cy="1447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tint val="20000"/>
                    <a:alpha val="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0" y="142875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504950"/>
              <a:ext cx="9144000" cy="1588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0D0AA-A564-40E6-BDF9-FE3371FD07B4}" type="datetimeFigureOut">
              <a:rPr lang="en-US" smtClean="0"/>
              <a:pPr/>
              <a:t>2011-06-26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D2430-FB11-4C87-BF1D-6F488A17F2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en-US" sz="4000" b="0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spcAft>
          <a:spcPts val="400"/>
        </a:spcAft>
        <a:buFont typeface="Arial"/>
        <a:buChar char="•"/>
        <a:defRPr sz="2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4.wmv"/><Relationship Id="rId7" Type="http://schemas.openxmlformats.org/officeDocument/2006/relationships/image" Target="../media/image18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video" Target="../media/media4.wmv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76200" y="762000"/>
            <a:ext cx="8991600" cy="2590800"/>
          </a:xfrm>
        </p:spPr>
        <p:txBody>
          <a:bodyPr>
            <a:no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40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Regional image segmentation using </a:t>
            </a:r>
          </a:p>
          <a:p>
            <a:r>
              <a:rPr lang="en-US" sz="40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B-Spline level-set function</a:t>
            </a: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>
          <a:xfrm>
            <a:off x="5562600" y="4876800"/>
            <a:ext cx="335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Author: </a:t>
            </a:r>
            <a:b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</a:br>
            <a:r>
              <a:rPr lang="hu-HU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Gábor Bernát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5" name="Rectangle 9"/>
          <p:cNvSpPr txBox="1">
            <a:spLocks/>
          </p:cNvSpPr>
          <p:nvPr/>
        </p:nvSpPr>
        <p:spPr>
          <a:xfrm>
            <a:off x="0" y="5029200"/>
            <a:ext cx="4989787" cy="1143000"/>
          </a:xfrm>
          <a:prstGeom prst="rect">
            <a:avLst/>
          </a:prstGeom>
        </p:spPr>
        <p:txBody>
          <a:bodyPr vert="horz" rtlCol="0" anchor="t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Scientific advisor</a:t>
            </a:r>
            <a:r>
              <a:rPr lang="hu-H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</a:t>
            </a:r>
            <a:r>
              <a:rPr lang="hu-H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/>
            </a:r>
            <a:br>
              <a:rPr lang="hu-H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</a:br>
            <a:r>
              <a:rPr lang="en-US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</a:t>
            </a:r>
            <a:r>
              <a:rPr lang="hu-H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r. </a:t>
            </a:r>
            <a:r>
              <a:rPr lang="en-US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ing. </a:t>
            </a:r>
            <a:r>
              <a:rPr lang="hu-H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Szilágyi </a:t>
            </a:r>
            <a:r>
              <a:rPr lang="hu-H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László</a:t>
            </a:r>
            <a:br>
              <a:rPr lang="hu-H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</a:br>
            <a:endParaRPr lang="en-US" sz="32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Key milestone check #1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3" name="Picture 2" descr="D:\Kepek\Mix\TDK Slides\Program Created\213657_2011-04-1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61" y="2798379"/>
            <a:ext cx="3650731" cy="253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YeastVide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14800" y="2719409"/>
            <a:ext cx="4794535" cy="2697163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5" name="Rectangle 4"/>
          <p:cNvSpPr/>
          <p:nvPr/>
        </p:nvSpPr>
        <p:spPr>
          <a:xfrm>
            <a:off x="914400" y="2268654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Results: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76497" y="2268654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Run-time sneak 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peek: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9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Key milestone check #2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" y="3276600"/>
            <a:ext cx="3246606" cy="173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" y="1683278"/>
            <a:ext cx="3246604" cy="151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Hearth_Vide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6866" y="5014710"/>
            <a:ext cx="3032780" cy="1706088"/>
          </a:xfrm>
        </p:spPr>
      </p:pic>
      <p:pic>
        <p:nvPicPr>
          <p:cNvPr id="6" name="Picture 5"/>
          <p:cNvPicPr/>
          <p:nvPr/>
        </p:nvPicPr>
        <p:blipFill>
          <a:blip r:embed="rId10"/>
          <a:stretch>
            <a:fillRect/>
          </a:stretch>
        </p:blipFill>
        <p:spPr>
          <a:xfrm>
            <a:off x="4734910" y="1683278"/>
            <a:ext cx="3527425" cy="2516505"/>
          </a:xfrm>
          <a:prstGeom prst="rect">
            <a:avLst/>
          </a:prstGeom>
        </p:spPr>
      </p:pic>
      <p:pic>
        <p:nvPicPr>
          <p:cNvPr id="7" name="BrainMRI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24399" y="4572000"/>
            <a:ext cx="3527425" cy="216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5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9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Other areas where we can use it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08049" y="3886199"/>
            <a:ext cx="5664835" cy="226123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519455" y="2133600"/>
            <a:ext cx="6042025" cy="12128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5046" y="248327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7969" y="4802533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8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To where from here?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2438400"/>
            <a:ext cx="8839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Implementation on GPU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Improve level-set minimization time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Adapt it to various medical image problems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Tracking the left ventricle in an echocardiographic videos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Segmentation of teeth in computer tomography images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3D Image Volumes</a:t>
            </a:r>
          </a:p>
        </p:txBody>
      </p:sp>
    </p:spTree>
    <p:extLst>
      <p:ext uri="{BB962C8B-B14F-4D97-AF65-F5344CB8AC3E}">
        <p14:creationId xmlns:p14="http://schemas.microsoft.com/office/powerpoint/2010/main" val="31928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Questions</a:t>
            </a:r>
            <a:endParaRPr lang="en-US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5" name="Rectangle 1"/>
          <p:cNvSpPr txBox="1">
            <a:spLocks/>
          </p:cNvSpPr>
          <p:nvPr/>
        </p:nvSpPr>
        <p:spPr>
          <a:xfrm>
            <a:off x="666750" y="2895600"/>
            <a:ext cx="8305800" cy="25146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en-US" sz="4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9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??????????????????</a:t>
            </a:r>
            <a:endParaRPr lang="hu-HU" sz="39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7" name="Picture 5" descr="D:\Kepek\Mix\TDK Slides\Research\confu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61641"/>
            <a:ext cx="2324100" cy="199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D:\DropBox\My Dropbox\Private\My Thesis\Echo Recognition\Echo Recognition\Echo Resource\Result\Medical\ResultScale1Brain_MRI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6341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:\DropBox\My Dropbox\Private\My Thesis\Echo Recognition\Echo Recognition\Echo Resource\Result\Real\ResultScale1Spirale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557" y="1676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DropBox\My Dropbox\Private\My Thesis\Echo Recognition\Echo Recognition\Echo Resource\Image\Real\Spir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552" y="1652752"/>
            <a:ext cx="1242848" cy="12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DropBox\My Dropbox\Private\My Thesis\Echo Recognition\Echo Recognition\Echo Resource\Image\Medical\Brain_MR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952" y="1652752"/>
            <a:ext cx="1242848" cy="12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7106518" y="2245354"/>
            <a:ext cx="531757" cy="12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800000">
            <a:off x="1479384" y="2100836"/>
            <a:ext cx="531757" cy="12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58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704686" y="2667000"/>
            <a:ext cx="8086725" cy="1371600"/>
          </a:xfrm>
        </p:spPr>
        <p:txBody>
          <a:bodyPr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Thank you for your attention!</a:t>
            </a:r>
            <a:endParaRPr lang="en-US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1028" name="Picture 4" descr="D:\Kepek\Mix\TDK Slides\Research\Bow Shadow lef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238991"/>
            <a:ext cx="10572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My Dropbox\Private\My Thesis\Echo Recognition\Echo Recognition\Echo Resource\Result\Medical\ResultScale1Brain_MRI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48" y="3810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DropBox\My Dropbox\Private\My Thesis\Echo Recognition\Echo Recognition\Echo Resource\Result\Real\ResultScale1Spirale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457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Kepek\Mix\TDK Slides\Research\Bow Shadow lef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049" y="4212715"/>
            <a:ext cx="10572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2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The Problem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4" name="Picture 2" descr="D:\DropBox\Dropbox\Private\My Thesis\SegmentationRegional\Resource\Image\Dem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356643"/>
            <a:ext cx="1447800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ropBox\Dropbox\Private\My Thesis\SegmentationRegional\Resource\Image\Medical\Yeast_FluorescenceMicro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17" y="2356644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ropBox\Dropbox\Private\My Thesis\SegmentationRegional\Resource\Image\Medical\Brain_MR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56643"/>
            <a:ext cx="1447801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676398"/>
            <a:ext cx="86340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685800" indent="-685800">
              <a:buFont typeface="Arial" pitchFamily="34" charset="0"/>
              <a:buChar char="•"/>
            </a:pPr>
            <a:r>
              <a:rPr lang="en-US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Medical Images – what we do see depends from who looks at it</a:t>
            </a:r>
            <a:endParaRPr lang="en-US" sz="2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3962400"/>
            <a:ext cx="7746030" cy="15081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Image Segmentation with problems like:</a:t>
            </a:r>
          </a:p>
          <a:p>
            <a:pPr marL="685800" indent="-685800" algn="ctr">
              <a:buFont typeface="Arial" pitchFamily="34" charset="0"/>
              <a:buChar char="•"/>
            </a:pPr>
            <a:endParaRPr lang="en-US" sz="32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marL="685800" indent="-685800" algn="ctr">
              <a:buFont typeface="Arial" pitchFamily="34" charset="0"/>
              <a:buChar char="•"/>
            </a:pP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6020" y="4503683"/>
            <a:ext cx="5864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685800" indent="-685800">
              <a:buFont typeface="Courier New" pitchFamily="49" charset="0"/>
              <a:buChar char="o"/>
            </a:pP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 segmentation itself</a:t>
            </a:r>
          </a:p>
          <a:p>
            <a:pPr marL="685800" indent="-685800">
              <a:buFont typeface="Courier New" pitchFamily="49" charset="0"/>
              <a:buChar char="o"/>
            </a:pPr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Multiple independent 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segments</a:t>
            </a:r>
          </a:p>
          <a:p>
            <a:pPr marL="685800" indent="-685800">
              <a:buFont typeface="Courier New" pitchFamily="49" charset="0"/>
              <a:buChar char="o"/>
            </a:pP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High noise levels</a:t>
            </a:r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marL="685800" indent="-685800">
              <a:buFont typeface="Courier New" pitchFamily="49" charset="0"/>
              <a:buChar char="o"/>
            </a:pPr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Low 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contrast</a:t>
            </a:r>
          </a:p>
          <a:p>
            <a:pPr marL="685800" indent="-685800">
              <a:buFont typeface="Courier New" pitchFamily="49" charset="0"/>
              <a:buChar char="o"/>
            </a:pP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Scalability (rigidity of the contour)</a:t>
            </a:r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The Solution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52525" y="1671145"/>
            <a:ext cx="4133850" cy="45194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Processing - Segmentation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828800" y="2352675"/>
            <a:ext cx="3048000" cy="3619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Variational Models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14350" y="3705060"/>
            <a:ext cx="2628900" cy="13241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Osher-Sethian</a:t>
            </a:r>
          </a:p>
          <a:p>
            <a:pPr algn="ctr"/>
            <a:r>
              <a:rPr lang="en-US" dirty="0" smtClean="0"/>
              <a:t>Level-Set Framework</a:t>
            </a:r>
          </a:p>
          <a:p>
            <a:pPr algn="ctr"/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+ topologically flexible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52800" y="3705060"/>
            <a:ext cx="2819400" cy="13241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Chan-Vese</a:t>
            </a:r>
          </a:p>
          <a:p>
            <a:pPr algn="ctr"/>
            <a:r>
              <a:rPr lang="en-US" dirty="0" smtClean="0"/>
              <a:t>Regional Segmentation</a:t>
            </a:r>
          </a:p>
          <a:p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+ can handle noise</a:t>
            </a:r>
          </a:p>
          <a:p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+ low contrast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209800" y="2895600"/>
            <a:ext cx="2286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Active Contours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324600" y="3735441"/>
            <a:ext cx="2667000" cy="12937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</a:rPr>
              <a:t>Michael Unser</a:t>
            </a:r>
          </a:p>
          <a:p>
            <a:pPr algn="ctr"/>
            <a:r>
              <a:rPr lang="en-US" dirty="0" smtClean="0"/>
              <a:t>B-Splines as Filters</a:t>
            </a:r>
          </a:p>
          <a:p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+ scalability</a:t>
            </a:r>
          </a:p>
          <a:p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+ easy implementation</a:t>
            </a:r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24600" y="1671145"/>
            <a:ext cx="25146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Signal Processing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14350" y="5638799"/>
            <a:ext cx="8477250" cy="9827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i="1" dirty="0">
                <a:solidFill>
                  <a:schemeClr val="bg1"/>
                </a:solidFill>
              </a:rPr>
              <a:t>Olivier Bernard: </a:t>
            </a:r>
            <a:endParaRPr lang="en-US" b="1" i="1" dirty="0">
              <a:solidFill>
                <a:schemeClr val="bg1"/>
              </a:solidFill>
            </a:endParaRPr>
          </a:p>
          <a:p>
            <a:pPr algn="ctr"/>
            <a:r>
              <a:rPr lang="en-US" dirty="0"/>
              <a:t>Variational B-Spline Level Set</a:t>
            </a:r>
          </a:p>
          <a:p>
            <a:pPr algn="ctr"/>
            <a:r>
              <a:rPr lang="en-US" sz="1600" i="1" dirty="0"/>
              <a:t>IEEE Transactions On Image Processing, June </a:t>
            </a:r>
            <a:r>
              <a:rPr lang="hu-HU" sz="1600" i="1" dirty="0"/>
              <a:t>2009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3352800" y="2123089"/>
            <a:ext cx="152400" cy="229586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3352800" y="2717744"/>
            <a:ext cx="152400" cy="177856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>
            <a:off x="2590800" y="3352800"/>
            <a:ext cx="228600" cy="35226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4038600" y="3352800"/>
            <a:ext cx="228600" cy="35226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7568105" y="2433145"/>
            <a:ext cx="280496" cy="130229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2590800" y="5029200"/>
            <a:ext cx="228600" cy="609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own Arrow 25"/>
          <p:cNvSpPr/>
          <p:nvPr/>
        </p:nvSpPr>
        <p:spPr>
          <a:xfrm>
            <a:off x="4648200" y="5029199"/>
            <a:ext cx="228600" cy="609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>
            <a:off x="7620001" y="5029200"/>
            <a:ext cx="228600" cy="609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5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How it works?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91000" y="1447800"/>
                <a:ext cx="4038600" cy="1981200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effectLst/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effectLst/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effectLst/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&gt;0,  ∀</m:t>
                              </m:r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𝑥</m:t>
                              </m:r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hu-HU">
                                      <a:effectLst/>
                                      <a:latin typeface="Cambria Math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effectLst/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&lt;0,  ∀</m:t>
                              </m:r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𝑥</m:t>
                              </m:r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hu-HU">
                                      <a:effectLst/>
                                      <a:latin typeface="Cambria Math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effectLst/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=0,  ∀</m:t>
                              </m:r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𝑥</m:t>
                              </m:r>
                              <m:r>
                                <a:rPr lang="hu-HU" i="1">
                                  <a:effectLst/>
                                  <a:latin typeface="Cambria Math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hu-HU">
                                  <a:effectLst/>
                                  <a:latin typeface="Cambria Math"/>
                                </a:rPr>
                                <m:t>Γ</m:t>
                              </m:r>
                              <m:r>
                                <a:rPr lang="hu-HU">
                                  <a:effectLst/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0" y="1447800"/>
                <a:ext cx="4038600" cy="1981200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:\DropBox\Dropbox\Private\My Thesis\SegmentationRegional\Resource\Image\Medical\Brain_MR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0989" y="1880955"/>
            <a:ext cx="437481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 Level-Set Function:</a:t>
            </a:r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LevelSetVisualiza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71799" y="3157605"/>
            <a:ext cx="5851635" cy="35899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989" y="2653048"/>
            <a:ext cx="521301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 evolution of the level-set:</a:t>
            </a:r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057400" y="4495800"/>
            <a:ext cx="838200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4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Brief Algorithm Break Down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3074" name="Picture 2" descr="D:\DropBox\Dropbox\Private\My Thesis\Dokumentacio\Államvizsga\Images\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1550276"/>
            <a:ext cx="76676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25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Implementation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2286000"/>
            <a:ext cx="819018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685800" indent="-685800">
              <a:buFont typeface="Arial" pitchFamily="34" charset="0"/>
              <a:buChar char="•"/>
            </a:pPr>
            <a:r>
              <a:rPr 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Object-oriented programming </a:t>
            </a:r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– C++</a:t>
            </a:r>
          </a:p>
          <a:p>
            <a:pPr marL="1143000" lvl="1" indent="-685800">
              <a:buFont typeface="Arial" pitchFamily="34" charset="0"/>
              <a:buChar char="•"/>
            </a:pPr>
            <a:r>
              <a:rPr lang="en-US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Enclose functions and variables into a class: </a:t>
            </a:r>
            <a:r>
              <a:rPr lang="en-US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BSplineLevelSet</a:t>
            </a:r>
            <a:endParaRPr lang="en-US" sz="24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marL="1143000" lvl="1" indent="-685800">
              <a:buFont typeface="Arial" pitchFamily="34" charset="0"/>
              <a:buChar char="•"/>
            </a:pPr>
            <a:r>
              <a:rPr lang="en-US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Simplify the usage for the user</a:t>
            </a:r>
            <a:r>
              <a:rPr lang="en-US" sz="1400" b="1" i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14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(hides more than 1200 lines of code)</a:t>
            </a:r>
          </a:p>
        </p:txBody>
      </p:sp>
      <p:pic>
        <p:nvPicPr>
          <p:cNvPr id="4098" name="Picture 2" descr="D:\DropBox\Dropbox\Private\My Thesis\Dokumentacio\Államvizsga\Images\Class_Simple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5200"/>
            <a:ext cx="5486400" cy="23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7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Usage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903" y="3733800"/>
            <a:ext cx="35524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685800" indent="-685800" algn="ctr">
              <a:buFont typeface="Arial" pitchFamily="34" charset="0"/>
              <a:buChar char="•"/>
            </a:pP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From an application: </a:t>
            </a:r>
          </a:p>
        </p:txBody>
      </p:sp>
      <p:pic>
        <p:nvPicPr>
          <p:cNvPr id="4099" name="Picture 3" descr="D:\DropBox\Dropbox\Private\My Thesis\Dokumentacio\Államvizsga\Images\Sequenc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10817"/>
            <a:ext cx="4724400" cy="52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Graphical User Interface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1743171"/>
            <a:ext cx="10668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09800"/>
            <a:ext cx="6178973" cy="40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triped Right Arrow 4"/>
          <p:cNvSpPr/>
          <p:nvPr/>
        </p:nvSpPr>
        <p:spPr>
          <a:xfrm>
            <a:off x="1744717" y="3727425"/>
            <a:ext cx="914400" cy="62234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C:\Users\Bernat\AppData\Local\Microsoft\Windows\Temporary Internet Files\Content.IE5\I8N7SEKI\MC900048121[1].wmf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17" y="3038571"/>
            <a:ext cx="452021" cy="4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Bernat\AppData\Local\Microsoft\Windows\Temporary Internet Files\Content.IE5\I8N7SEKI\MC90004812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8" y="4943364"/>
            <a:ext cx="492557" cy="49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Kepek\Mix\TDK Slides\Research\opencv_logo_with_text.png (600×739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9" y="3648171"/>
            <a:ext cx="873557" cy="107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17" y="5705571"/>
            <a:ext cx="1217558" cy="699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2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Performance</a:t>
            </a:r>
            <a:endParaRPr lang="en-US" sz="3200" b="1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960116"/>
              </p:ext>
            </p:extLst>
          </p:nvPr>
        </p:nvGraphicFramePr>
        <p:xfrm>
          <a:off x="304800" y="2198132"/>
          <a:ext cx="8381997" cy="3364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797"/>
                <a:gridCol w="795869"/>
                <a:gridCol w="931333"/>
                <a:gridCol w="931333"/>
                <a:gridCol w="931333"/>
                <a:gridCol w="931333"/>
                <a:gridCol w="931333"/>
                <a:gridCol w="931333"/>
                <a:gridCol w="931333"/>
              </a:tblGrid>
              <a:tr h="9863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Image</a:t>
                      </a:r>
                      <a:r>
                        <a:rPr lang="hu-HU" sz="1200" dirty="0" smtClean="0">
                          <a:effectLst/>
                        </a:rPr>
                        <a:t> (</a:t>
                      </a:r>
                      <a:r>
                        <a:rPr lang="en-US" sz="1200" dirty="0" smtClean="0">
                          <a:effectLst/>
                        </a:rPr>
                        <a:t>size</a:t>
                      </a:r>
                      <a:r>
                        <a:rPr lang="hu-HU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The scale (step size) of the discrete B-Spline function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 smtClean="0">
                          <a:effectLst/>
                        </a:rPr>
                        <a:t>Time(s</a:t>
                      </a:r>
                      <a:r>
                        <a:rPr lang="hu-HU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 smtClean="0">
                          <a:effectLst/>
                        </a:rPr>
                        <a:t>N</a:t>
                      </a:r>
                      <a:r>
                        <a:rPr lang="en-US" sz="1200" dirty="0" smtClean="0">
                          <a:effectLst/>
                        </a:rPr>
                        <a:t>umber</a:t>
                      </a:r>
                      <a:r>
                        <a:rPr lang="en-US" sz="1200" baseline="0" dirty="0" smtClean="0">
                          <a:effectLst/>
                        </a:rPr>
                        <a:t> of iterations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 smtClean="0">
                          <a:effectLst/>
                        </a:rPr>
                        <a:t>Time(s</a:t>
                      </a:r>
                      <a:r>
                        <a:rPr lang="hu-HU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 smtClean="0">
                          <a:effectLst/>
                        </a:rPr>
                        <a:t>N</a:t>
                      </a:r>
                      <a:r>
                        <a:rPr lang="en-US" sz="1200" dirty="0" smtClean="0">
                          <a:effectLst/>
                        </a:rPr>
                        <a:t>umber</a:t>
                      </a:r>
                      <a:r>
                        <a:rPr lang="en-US" sz="1200" baseline="0" dirty="0" smtClean="0">
                          <a:effectLst/>
                        </a:rPr>
                        <a:t> of iterations</a:t>
                      </a:r>
                      <a:r>
                        <a:rPr lang="hu-HU" sz="1200" dirty="0" smtClean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 smtClean="0">
                          <a:effectLst/>
                        </a:rPr>
                        <a:t>Time(s</a:t>
                      </a:r>
                      <a:r>
                        <a:rPr lang="hu-HU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 smtClean="0">
                          <a:effectLst/>
                        </a:rPr>
                        <a:t>N</a:t>
                      </a:r>
                      <a:r>
                        <a:rPr lang="en-US" sz="1200" dirty="0" smtClean="0">
                          <a:effectLst/>
                        </a:rPr>
                        <a:t>umber</a:t>
                      </a:r>
                      <a:r>
                        <a:rPr lang="en-US" sz="1200" baseline="0" dirty="0" smtClean="0">
                          <a:effectLst/>
                        </a:rPr>
                        <a:t> of iterations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 smtClean="0">
                          <a:effectLst/>
                        </a:rPr>
                        <a:t>Time(s</a:t>
                      </a:r>
                      <a:r>
                        <a:rPr lang="hu-HU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 smtClean="0">
                          <a:effectLst/>
                        </a:rPr>
                        <a:t>N</a:t>
                      </a:r>
                      <a:r>
                        <a:rPr lang="en-US" sz="1200" dirty="0" smtClean="0">
                          <a:effectLst/>
                        </a:rPr>
                        <a:t>umber</a:t>
                      </a:r>
                      <a:r>
                        <a:rPr lang="en-US" sz="1200" baseline="0" dirty="0" smtClean="0">
                          <a:effectLst/>
                        </a:rPr>
                        <a:t> of iterations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Leaf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hu-HU" sz="1200" dirty="0" smtClean="0">
                          <a:effectLst/>
                        </a:rPr>
                        <a:t>(128×</a:t>
                      </a:r>
                      <a:r>
                        <a:rPr lang="en-US" sz="1200" dirty="0">
                          <a:effectLst/>
                        </a:rPr>
                        <a:t>128)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0.240000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0.225003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0.240847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0.210587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Gradient </a:t>
                      </a:r>
                      <a:r>
                        <a:rPr lang="hu-HU" sz="1200" dirty="0" smtClean="0">
                          <a:effectLst/>
                        </a:rPr>
                        <a:t>(128×</a:t>
                      </a:r>
                      <a:r>
                        <a:rPr lang="en-US" sz="1200" dirty="0">
                          <a:effectLst/>
                        </a:rPr>
                        <a:t>128)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0.360040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0.265840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0.271019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0.250874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Spiral </a:t>
                      </a:r>
                      <a:r>
                        <a:rPr lang="hu-HU" sz="1200" dirty="0" smtClean="0">
                          <a:effectLst/>
                        </a:rPr>
                        <a:t>(128×</a:t>
                      </a:r>
                      <a:r>
                        <a:rPr lang="en-US" sz="1200" dirty="0">
                          <a:effectLst/>
                        </a:rPr>
                        <a:t>128)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0.647694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24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0.520128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0.304954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0.201891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Stems </a:t>
                      </a:r>
                      <a:r>
                        <a:rPr lang="hu-HU" sz="1200" dirty="0" smtClean="0">
                          <a:effectLst/>
                        </a:rPr>
                        <a:t>(128×</a:t>
                      </a:r>
                      <a:r>
                        <a:rPr lang="en-US" sz="1200" dirty="0">
                          <a:effectLst/>
                        </a:rPr>
                        <a:t>128)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0.436916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0.273539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0.252977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0.297395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Brain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hu-HU" sz="1200" dirty="0" smtClean="0">
                          <a:effectLst/>
                        </a:rPr>
                        <a:t>MRI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hu-HU" sz="1200" dirty="0" smtClean="0">
                          <a:effectLst/>
                        </a:rPr>
                        <a:t>(128×</a:t>
                      </a:r>
                      <a:r>
                        <a:rPr lang="en-US" sz="1200" dirty="0">
                          <a:effectLst/>
                        </a:rPr>
                        <a:t>128)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0.247314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0.200423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0.167227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0.180082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Echo</a:t>
                      </a:r>
                      <a:r>
                        <a:rPr lang="en-US" sz="1200" baseline="0" dirty="0" smtClean="0">
                          <a:effectLst/>
                        </a:rPr>
                        <a:t> Image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>
                          <a:effectLst/>
                        </a:rPr>
                        <a:t>(387×</a:t>
                      </a:r>
                      <a:r>
                        <a:rPr lang="en-US" sz="1200" dirty="0">
                          <a:effectLst/>
                        </a:rPr>
                        <a:t>387)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>
                          <a:effectLst/>
                        </a:rPr>
                        <a:t>4.001256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3.128002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2.209847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>
                          <a:effectLst/>
                        </a:rPr>
                        <a:t>1.942836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28145" y="5715000"/>
            <a:ext cx="6930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Leaf Oliver Bernard (2009) – Intel 1.4 GHz CPU + 1 GB RAM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Scale 4 – 2.03 second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4421" y="1828800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Intel 2.53 GHz CPU + 4GB 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0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BackToSchl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21873A"/>
      </a:hlink>
      <a:folHlink>
        <a:srgbClr val="717E00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B2178E4-2F0C-4A34-8B52-79BAFAEA72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EdBackToSchl</Template>
  <TotalTime>0</TotalTime>
  <Words>437</Words>
  <Application>Microsoft Office PowerPoint</Application>
  <PresentationFormat>On-screen Show (4:3)</PresentationFormat>
  <Paragraphs>149</Paragraphs>
  <Slides>15</Slides>
  <Notes>15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EdBackToSchl</vt:lpstr>
      <vt:lpstr>Author:  Gábor Bernát</vt:lpstr>
      <vt:lpstr>The Problem</vt:lpstr>
      <vt:lpstr>The Solution</vt:lpstr>
      <vt:lpstr>How it works?</vt:lpstr>
      <vt:lpstr>Brief Algorithm Break Down</vt:lpstr>
      <vt:lpstr>Implementation</vt:lpstr>
      <vt:lpstr>Usage</vt:lpstr>
      <vt:lpstr>Graphical User Interface</vt:lpstr>
      <vt:lpstr>Performance</vt:lpstr>
      <vt:lpstr>Key milestone check #1</vt:lpstr>
      <vt:lpstr>Key milestone check #2</vt:lpstr>
      <vt:lpstr>Other areas where we can use it</vt:lpstr>
      <vt:lpstr>To where from here?</vt:lpstr>
      <vt:lpstr>Questions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2011-04-14T08:19:23Z</dcterms:created>
  <dcterms:modified xsi:type="dcterms:W3CDTF">2011-06-26T15:10:46Z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TC101659619990</vt:lpwstr>
  </property>
</Properties>
</file>